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356" r:id="rId3"/>
    <p:sldId id="435" r:id="rId4"/>
    <p:sldId id="437" r:id="rId5"/>
    <p:sldId id="438" r:id="rId6"/>
    <p:sldId id="440" r:id="rId7"/>
    <p:sldId id="439" r:id="rId8"/>
    <p:sldId id="455" r:id="rId9"/>
    <p:sldId id="534"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3" r:id="rId164"/>
    <p:sldId id="306" r:id="rId165"/>
    <p:sldId id="485" r:id="rId166"/>
    <p:sldId id="486" r:id="rId167"/>
    <p:sldId id="457" r:id="rId168"/>
    <p:sldId id="459" r:id="rId169"/>
    <p:sldId id="461" r:id="rId170"/>
    <p:sldId id="462" r:id="rId171"/>
    <p:sldId id="463" r:id="rId172"/>
    <p:sldId id="464" r:id="rId173"/>
    <p:sldId id="460" r:id="rId174"/>
    <p:sldId id="267" r:id="rId175"/>
    <p:sldId id="487" r:id="rId176"/>
    <p:sldId id="352" r:id="rId177"/>
    <p:sldId id="328" r:id="rId178"/>
    <p:sldId id="324" r:id="rId179"/>
    <p:sldId id="341" r:id="rId180"/>
    <p:sldId id="348" r:id="rId181"/>
    <p:sldId id="340" r:id="rId182"/>
    <p:sldId id="275" r:id="rId183"/>
    <p:sldId id="349" r:id="rId184"/>
    <p:sldId id="344" r:id="rId185"/>
    <p:sldId id="351" r:id="rId186"/>
    <p:sldId id="342" r:id="rId187"/>
    <p:sldId id="347" r:id="rId188"/>
    <p:sldId id="354" r:id="rId189"/>
    <p:sldId id="350" r:id="rId190"/>
    <p:sldId id="343" r:id="rId191"/>
    <p:sldId id="355" r:id="rId192"/>
    <p:sldId id="483" r:id="rId193"/>
    <p:sldId id="274" r:id="rId194"/>
    <p:sldId id="484" r:id="rId195"/>
    <p:sldId id="488" r:id="rId196"/>
    <p:sldId id="489" r:id="rId197"/>
    <p:sldId id="490" r:id="rId198"/>
    <p:sldId id="336" r:id="rId199"/>
    <p:sldId id="432" r:id="rId200"/>
    <p:sldId id="537" r:id="rId201"/>
    <p:sldId id="413" r:id="rId202"/>
    <p:sldId id="414" r:id="rId203"/>
    <p:sldId id="415" r:id="rId204"/>
    <p:sldId id="535" r:id="rId205"/>
    <p:sldId id="536" r:id="rId206"/>
    <p:sldId id="433" r:id="rId207"/>
    <p:sldId id="434" r:id="rId208"/>
    <p:sldId id="538" r:id="rId209"/>
    <p:sldId id="418" r:id="rId210"/>
    <p:sldId id="539" r:id="rId211"/>
    <p:sldId id="419" r:id="rId212"/>
    <p:sldId id="420" r:id="rId213"/>
    <p:sldId id="421" r:id="rId214"/>
    <p:sldId id="416" r:id="rId215"/>
    <p:sldId id="423" r:id="rId216"/>
    <p:sldId id="436" r:id="rId217"/>
    <p:sldId id="540" r:id="rId218"/>
    <p:sldId id="422" r:id="rId219"/>
    <p:sldId id="541" r:id="rId220"/>
    <p:sldId id="542" r:id="rId221"/>
    <p:sldId id="425" r:id="rId222"/>
    <p:sldId id="426" r:id="rId223"/>
    <p:sldId id="427" r:id="rId224"/>
    <p:sldId id="543"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435"/>
            <p14:sldId id="437"/>
            <p14:sldId id="438"/>
            <p14:sldId id="440"/>
            <p14:sldId id="439"/>
            <p14:sldId id="455"/>
            <p14:sldId id="534"/>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 id="537"/>
            <p14:sldId id="413"/>
            <p14:sldId id="414"/>
            <p14:sldId id="415"/>
            <p14:sldId id="535"/>
            <p14:sldId id="536"/>
            <p14:sldId id="433"/>
            <p14:sldId id="434"/>
            <p14:sldId id="538"/>
            <p14:sldId id="418"/>
            <p14:sldId id="539"/>
            <p14:sldId id="419"/>
            <p14:sldId id="420"/>
            <p14:sldId id="421"/>
            <p14:sldId id="416"/>
            <p14:sldId id="423"/>
            <p14:sldId id="436"/>
            <p14:sldId id="540"/>
            <p14:sldId id="422"/>
            <p14:sldId id="541"/>
            <p14:sldId id="542"/>
            <p14:sldId id="425"/>
            <p14:sldId id="426"/>
            <p14:sldId id="427"/>
            <p14:sldId id="5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3" autoAdjust="0"/>
    <p:restoredTop sz="86295" autoAdjust="0"/>
  </p:normalViewPr>
  <p:slideViewPr>
    <p:cSldViewPr snapToGrid="0">
      <p:cViewPr varScale="1">
        <p:scale>
          <a:sx n="98" d="100"/>
          <a:sy n="98" d="100"/>
        </p:scale>
        <p:origin x="72" y="19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is because we will be looking at closely pairing tools that do closely pairing work. </a:t>
            </a:r>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104489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165</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194</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196</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200</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201</a:t>
            </a:fld>
            <a:endParaRPr lang="en-US"/>
          </a:p>
        </p:txBody>
      </p:sp>
    </p:spTree>
    <p:extLst>
      <p:ext uri="{BB962C8B-B14F-4D97-AF65-F5344CB8AC3E}">
        <p14:creationId xmlns:p14="http://schemas.microsoft.com/office/powerpoint/2010/main" val="38601997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202</a:t>
            </a:fld>
            <a:endParaRPr lang="en-US"/>
          </a:p>
        </p:txBody>
      </p:sp>
    </p:spTree>
    <p:extLst>
      <p:ext uri="{BB962C8B-B14F-4D97-AF65-F5344CB8AC3E}">
        <p14:creationId xmlns:p14="http://schemas.microsoft.com/office/powerpoint/2010/main" val="178749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203</a:t>
            </a:fld>
            <a:endParaRPr lang="en-US"/>
          </a:p>
        </p:txBody>
      </p:sp>
    </p:spTree>
    <p:extLst>
      <p:ext uri="{BB962C8B-B14F-4D97-AF65-F5344CB8AC3E}">
        <p14:creationId xmlns:p14="http://schemas.microsoft.com/office/powerpoint/2010/main" val="25717014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204</a:t>
            </a:fld>
            <a:endParaRPr lang="en-US"/>
          </a:p>
        </p:txBody>
      </p:sp>
    </p:spTree>
    <p:extLst>
      <p:ext uri="{BB962C8B-B14F-4D97-AF65-F5344CB8AC3E}">
        <p14:creationId xmlns:p14="http://schemas.microsoft.com/office/powerpoint/2010/main" val="4065659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205</a:t>
            </a:fld>
            <a:endParaRPr lang="en-US"/>
          </a:p>
        </p:txBody>
      </p:sp>
    </p:spTree>
    <p:extLst>
      <p:ext uri="{BB962C8B-B14F-4D97-AF65-F5344CB8AC3E}">
        <p14:creationId xmlns:p14="http://schemas.microsoft.com/office/powerpoint/2010/main" val="3104678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206</a:t>
            </a:fld>
            <a:endParaRPr lang="en-US"/>
          </a:p>
        </p:txBody>
      </p:sp>
    </p:spTree>
    <p:extLst>
      <p:ext uri="{BB962C8B-B14F-4D97-AF65-F5344CB8AC3E}">
        <p14:creationId xmlns:p14="http://schemas.microsoft.com/office/powerpoint/2010/main" val="8000854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207</a:t>
            </a:fld>
            <a:endParaRPr lang="en-US"/>
          </a:p>
        </p:txBody>
      </p:sp>
    </p:spTree>
    <p:extLst>
      <p:ext uri="{BB962C8B-B14F-4D97-AF65-F5344CB8AC3E}">
        <p14:creationId xmlns:p14="http://schemas.microsoft.com/office/powerpoint/2010/main" val="2767725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208</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209</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210</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211</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212</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214</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215</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216</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217</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218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219</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220</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221</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222</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223</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224</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terms of engagement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have to be 3, but something fun. Also let me know what you are hoping to get out of the workshop.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this is your time I want to reward you for that. I was an econ major so I understand opportunity cost.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396894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jpeg"/><Relationship Id="rId4" Type="http://schemas.openxmlformats.org/officeDocument/2006/relationships/image" Target="../media/image71.jpeg"/></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hyperlink" Target="https://swiy.co/mv-pytho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1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86.png"/></Relationships>
</file>

<file path=ppt/slides/_rels/slide1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0.png"/></Relationships>
</file>

<file path=ppt/slides/_rels/slide17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2.png"/></Relationships>
</file>

<file path=ppt/slides/_rels/slide17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4.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95.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hyperlink" Target="https://www.redhat.com/en/topics/open-source/what-is-open-source"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png"/><Relationship Id="rId4" Type="http://schemas.openxmlformats.org/officeDocument/2006/relationships/image" Target="../media/image106.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4.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2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8.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9.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2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s>
</file>

<file path=ppt/slides/_rels/slide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 Id="rId9" Type="http://schemas.openxmlformats.org/officeDocument/2006/relationships/image" Target="../media/image128.svg"/></Relationships>
</file>

<file path=ppt/slides/_rels/slide2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5.png"/></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30.emf"/><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2.emf"/><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6.jpe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7.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7.png"/><Relationship Id="rId5" Type="http://schemas.openxmlformats.org/officeDocument/2006/relationships/diagramLayout" Target="../diagrams/layout2.xml"/><Relationship Id="rId10" Type="http://schemas.openxmlformats.org/officeDocument/2006/relationships/image" Target="../media/image46.jpeg"/><Relationship Id="rId4" Type="http://schemas.openxmlformats.org/officeDocument/2006/relationships/diagramData" Target="../diagrams/data2.xml"/><Relationship Id="rId9" Type="http://schemas.openxmlformats.org/officeDocument/2006/relationships/image" Target="../media/image45.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9.jpeg"/><Relationship Id="rId4" Type="http://schemas.openxmlformats.org/officeDocument/2006/relationships/diagramData" Target="../diagrams/data3.xml"/><Relationship Id="rId9" Type="http://schemas.openxmlformats.org/officeDocument/2006/relationships/image" Target="../media/image48.jpe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b="1" spc="250" dirty="0">
                <a:solidFill>
                  <a:srgbClr val="FFFFFF"/>
                </a:solidFill>
                <a:latin typeface="League Spartan Bold"/>
              </a:rPr>
              <a:t>EXPLICIT WARNING:</a:t>
            </a:r>
          </a:p>
          <a:p>
            <a:pPr algn="ctr">
              <a:lnSpc>
                <a:spcPts val="6000"/>
              </a:lnSpc>
            </a:pPr>
            <a:r>
              <a:rPr lang="en-US" sz="6400" b="1"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1098692"/>
            <a:ext cx="3819497" cy="3614621"/>
            <a:chOff x="6019799" y="1238973"/>
            <a:chExt cx="5729246" cy="5421930"/>
          </a:xfrm>
        </p:grpSpPr>
        <p:sp>
          <p:nvSpPr>
            <p:cNvPr id="12" name="TextBox 11">
              <a:extLst>
                <a:ext uri="{FF2B5EF4-FFF2-40B4-BE49-F238E27FC236}">
                  <a16:creationId xmlns:a16="http://schemas.microsoft.com/office/drawing/2014/main" id="{BA60B585-15E5-46DB-B3DE-577C0543BBB3}"/>
                </a:ext>
              </a:extLst>
            </p:cNvPr>
            <p:cNvSpPr txBox="1"/>
            <p:nvPr/>
          </p:nvSpPr>
          <p:spPr>
            <a:xfrm>
              <a:off x="6600484" y="1238973"/>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8554" y="1173062"/>
            <a:ext cx="3609294" cy="3023460"/>
            <a:chOff x="12387829" y="1759593"/>
            <a:chExt cx="5413941" cy="4535190"/>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7829" y="1759593"/>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Unzip folder</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BONUS! LINEAR REGRESSION</a:t>
            </a:r>
          </a:p>
        </p:txBody>
      </p:sp>
    </p:spTree>
    <p:extLst>
      <p:ext uri="{BB962C8B-B14F-4D97-AF65-F5344CB8AC3E}">
        <p14:creationId xmlns:p14="http://schemas.microsoft.com/office/powerpoint/2010/main" val="1010337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762000" y="1946317"/>
            <a:ext cx="10414196" cy="1586973"/>
          </a:xfrm>
          <a:prstGeom prst="rect">
            <a:avLst/>
          </a:prstGeom>
        </p:spPr>
        <p:txBody>
          <a:bodyPr wrap="square" lIns="0" tIns="0" rIns="0" bIns="0" rtlCol="0" anchor="t">
            <a:spAutoFit/>
          </a:bodyPr>
          <a:lstStyle/>
          <a:p>
            <a:pPr algn="ctr">
              <a:lnSpc>
                <a:spcPct val="150000"/>
              </a:lnSpc>
            </a:pPr>
            <a:r>
              <a:rPr lang="en-US" sz="7667" spc="250" dirty="0">
                <a:solidFill>
                  <a:srgbClr val="000000"/>
                </a:solidFill>
                <a:latin typeface="League Spartan Bold"/>
              </a:rPr>
              <a:t>PEARSON CORRELATION</a:t>
            </a:r>
          </a:p>
        </p:txBody>
      </p:sp>
    </p:spTree>
    <p:extLst>
      <p:ext uri="{BB962C8B-B14F-4D97-AF65-F5344CB8AC3E}">
        <p14:creationId xmlns:p14="http://schemas.microsoft.com/office/powerpoint/2010/main" val="38070575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1569660"/>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Two variables are normally distributed</a:t>
            </a:r>
          </a:p>
          <a:p>
            <a:pPr marL="495325" indent="-495325">
              <a:buAutoNum type="arabicPeriod"/>
            </a:pPr>
            <a:r>
              <a:rPr lang="en-US" sz="3200" dirty="0">
                <a:latin typeface="Gidole" panose="02000503000000000000" pitchFamily="2" charset="0"/>
              </a:rPr>
              <a:t>Relationship between two variables is linear</a:t>
            </a:r>
          </a:p>
          <a:p>
            <a:pPr marL="495325" indent="-495325">
              <a:buAutoNum type="arabicPeriod"/>
            </a:pPr>
            <a:r>
              <a:rPr lang="en-US" sz="3200" dirty="0">
                <a:latin typeface="Gidole" panose="02000503000000000000" pitchFamily="2" charset="0"/>
              </a:rPr>
              <a:t>No influential cases	</a:t>
            </a:r>
          </a:p>
        </p:txBody>
      </p:sp>
    </p:spTree>
    <p:extLst>
      <p:ext uri="{BB962C8B-B14F-4D97-AF65-F5344CB8AC3E}">
        <p14:creationId xmlns:p14="http://schemas.microsoft.com/office/powerpoint/2010/main" val="27078437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320702" y="952497"/>
            <a:ext cx="9956800" cy="584775"/>
          </a:xfrm>
          <a:prstGeom prst="rect">
            <a:avLst/>
          </a:prstGeom>
          <a:noFill/>
        </p:spPr>
        <p:txBody>
          <a:bodyPr wrap="square" rtlCol="0">
            <a:spAutoFit/>
          </a:bodyPr>
          <a:lstStyle/>
          <a:p>
            <a:pPr algn="ctr"/>
            <a:r>
              <a:rPr lang="en-US" sz="32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nvGraphicFramePr>
        <p:xfrm>
          <a:off x="620880" y="1600292"/>
          <a:ext cx="10109200" cy="5135880"/>
        </p:xfrm>
        <a:graphic>
          <a:graphicData uri="http://schemas.openxmlformats.org/drawingml/2006/table">
            <a:tbl>
              <a:tblPr firstRow="1" bandRow="1">
                <a:tableStyleId>{21E4AEA4-8DFA-4A89-87EB-49C32662AFE0}</a:tableStyleId>
              </a:tblPr>
              <a:tblGrid>
                <a:gridCol w="2590482">
                  <a:extLst>
                    <a:ext uri="{9D8B030D-6E8A-4147-A177-3AD203B41FA5}">
                      <a16:colId xmlns:a16="http://schemas.microsoft.com/office/drawing/2014/main" val="1509198100"/>
                    </a:ext>
                  </a:extLst>
                </a:gridCol>
                <a:gridCol w="7518718">
                  <a:extLst>
                    <a:ext uri="{9D8B030D-6E8A-4147-A177-3AD203B41FA5}">
                      <a16:colId xmlns:a16="http://schemas.microsoft.com/office/drawing/2014/main" val="389150248"/>
                    </a:ext>
                  </a:extLst>
                </a:gridCol>
              </a:tblGrid>
              <a:tr h="873760">
                <a:tc>
                  <a:txBody>
                    <a:bodyPr/>
                    <a:lstStyle/>
                    <a:p>
                      <a:pPr algn="ctr">
                        <a:lnSpc>
                          <a:spcPct val="100000"/>
                        </a:lnSpc>
                      </a:pPr>
                      <a:r>
                        <a:rPr lang="en-US" sz="2700" dirty="0">
                          <a:latin typeface="Gidole" panose="02000503000000000000" pitchFamily="2" charset="0"/>
                        </a:rPr>
                        <a:t>Correlation coefficient</a:t>
                      </a:r>
                    </a:p>
                  </a:txBody>
                  <a:tcPr marL="60960" marR="60960" marT="30480" marB="30480" anchor="ctr"/>
                </a:tc>
                <a:tc>
                  <a:txBody>
                    <a:bodyPr/>
                    <a:lstStyle/>
                    <a:p>
                      <a:pPr algn="ctr"/>
                      <a:r>
                        <a:rPr lang="en-US" sz="2700" dirty="0">
                          <a:latin typeface="Gidole" panose="02000503000000000000" pitchFamily="2" charset="0"/>
                        </a:rPr>
                        <a:t>Interpretation</a:t>
                      </a:r>
                      <a:endParaRPr lang="en-US" sz="2700" dirty="0"/>
                    </a:p>
                  </a:txBody>
                  <a:tcPr marL="60960" marR="60960" marT="30480" marB="30480" anchor="ctr"/>
                </a:tc>
                <a:extLst>
                  <a:ext uri="{0D108BD9-81ED-4DB2-BD59-A6C34878D82A}">
                    <a16:rowId xmlns:a16="http://schemas.microsoft.com/office/drawing/2014/main" val="452871791"/>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negative (linear) relationship</a:t>
                      </a:r>
                    </a:p>
                  </a:txBody>
                  <a:tcPr marL="60960" marR="60960" marT="30480" marB="30480"/>
                </a:tc>
                <a:extLst>
                  <a:ext uri="{0D108BD9-81ED-4DB2-BD59-A6C34878D82A}">
                    <a16:rowId xmlns:a16="http://schemas.microsoft.com/office/drawing/2014/main" val="296650304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negative relationship</a:t>
                      </a:r>
                    </a:p>
                  </a:txBody>
                  <a:tcPr marL="60960" marR="60960" marT="30480" marB="30480"/>
                </a:tc>
                <a:extLst>
                  <a:ext uri="{0D108BD9-81ED-4DB2-BD59-A6C34878D82A}">
                    <a16:rowId xmlns:a16="http://schemas.microsoft.com/office/drawing/2014/main" val="4083660833"/>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negative relationship</a:t>
                      </a:r>
                    </a:p>
                  </a:txBody>
                  <a:tcPr marL="60960" marR="60960" marT="30480" marB="30480"/>
                </a:tc>
                <a:extLst>
                  <a:ext uri="{0D108BD9-81ED-4DB2-BD59-A6C34878D82A}">
                    <a16:rowId xmlns:a16="http://schemas.microsoft.com/office/drawing/2014/main" val="3996434926"/>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negative relationship</a:t>
                      </a:r>
                    </a:p>
                  </a:txBody>
                  <a:tcPr marL="60960" marR="60960" marT="30480" marB="30480"/>
                </a:tc>
                <a:extLst>
                  <a:ext uri="{0D108BD9-81ED-4DB2-BD59-A6C34878D82A}">
                    <a16:rowId xmlns:a16="http://schemas.microsoft.com/office/drawing/2014/main" val="4136832445"/>
                  </a:ext>
                </a:extLst>
              </a:tr>
              <a:tr h="467360">
                <a:tc>
                  <a:txBody>
                    <a:bodyPr/>
                    <a:lstStyle/>
                    <a:p>
                      <a:pPr algn="l"/>
                      <a:r>
                        <a:rPr lang="en-US" sz="2700" dirty="0">
                          <a:solidFill>
                            <a:schemeClr val="tx1">
                              <a:lumMod val="95000"/>
                              <a:lumOff val="5000"/>
                            </a:schemeClr>
                          </a:solidFill>
                          <a:latin typeface="Gidole" panose="02000503000000000000" pitchFamily="2" charset="0"/>
                        </a:rPr>
                        <a:t>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No (linear) relationship</a:t>
                      </a:r>
                    </a:p>
                  </a:txBody>
                  <a:tcPr marL="60960" marR="60960" marT="30480" marB="30480"/>
                </a:tc>
                <a:extLst>
                  <a:ext uri="{0D108BD9-81ED-4DB2-BD59-A6C34878D82A}">
                    <a16:rowId xmlns:a16="http://schemas.microsoft.com/office/drawing/2014/main" val="883942433"/>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positive relationship</a:t>
                      </a:r>
                    </a:p>
                  </a:txBody>
                  <a:tcPr marL="60960" marR="60960" marT="30480" marB="30480"/>
                </a:tc>
                <a:extLst>
                  <a:ext uri="{0D108BD9-81ED-4DB2-BD59-A6C34878D82A}">
                    <a16:rowId xmlns:a16="http://schemas.microsoft.com/office/drawing/2014/main" val="3710595559"/>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positive relationship</a:t>
                      </a:r>
                    </a:p>
                  </a:txBody>
                  <a:tcPr marL="60960" marR="60960" marT="30480" marB="30480"/>
                </a:tc>
                <a:extLst>
                  <a:ext uri="{0D108BD9-81ED-4DB2-BD59-A6C34878D82A}">
                    <a16:rowId xmlns:a16="http://schemas.microsoft.com/office/drawing/2014/main" val="160852212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positive relationship</a:t>
                      </a:r>
                    </a:p>
                  </a:txBody>
                  <a:tcPr marL="60960" marR="60960" marT="30480" marB="30480"/>
                </a:tc>
                <a:extLst>
                  <a:ext uri="{0D108BD9-81ED-4DB2-BD59-A6C34878D82A}">
                    <a16:rowId xmlns:a16="http://schemas.microsoft.com/office/drawing/2014/main" val="2935572255"/>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positive (linear) relationship</a:t>
                      </a:r>
                    </a:p>
                  </a:txBody>
                  <a:tcPr marL="60960" marR="60960" marT="30480" marB="30480"/>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046213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iris-corr.xlsx</a:t>
            </a:r>
          </a:p>
          <a:p>
            <a:pPr marL="990650" lvl="2" indent="-381019">
              <a:buFont typeface="Arial" panose="020B0604020202020204" pitchFamily="34" charset="0"/>
              <a:buChar char="•"/>
            </a:pPr>
            <a:r>
              <a:rPr lang="en-US" sz="2400" dirty="0">
                <a:latin typeface="Gidole" panose="020B0604020202020204" charset="0"/>
              </a:rPr>
              <a:t>Printing a correlation matrix</a:t>
            </a:r>
          </a:p>
          <a:p>
            <a:pPr marL="990650" lvl="2" indent="-381019">
              <a:buFont typeface="Arial" panose="020B0604020202020204" pitchFamily="34" charset="0"/>
              <a:buChar char="•"/>
            </a:pPr>
            <a:r>
              <a:rPr lang="en-US" sz="2400" dirty="0">
                <a:latin typeface="Gidole" panose="020B0604020202020204" charset="0"/>
              </a:rPr>
              <a:t>Visualizing a bivariate relationship: scatter plots</a:t>
            </a:r>
          </a:p>
          <a:p>
            <a:pPr marL="1295465" lvl="3" indent="-381019">
              <a:buFont typeface="Arial" panose="020B0604020202020204" pitchFamily="34" charset="0"/>
              <a:buChar char="•"/>
            </a:pPr>
            <a:r>
              <a:rPr lang="en-US" sz="2400" dirty="0">
                <a:latin typeface="Gidole" panose="020B0604020202020204" charset="0"/>
              </a:rPr>
              <a:t>X-axis: </a:t>
            </a:r>
            <a:r>
              <a:rPr lang="en-US" sz="2400" i="1" dirty="0">
                <a:latin typeface="Gidole" panose="020B0604020202020204" charset="0"/>
              </a:rPr>
              <a:t>independent variable</a:t>
            </a:r>
            <a:endParaRPr lang="en-US" sz="2400" dirty="0">
              <a:latin typeface="Gidole" panose="020B0604020202020204" charset="0"/>
            </a:endParaRPr>
          </a:p>
          <a:p>
            <a:pPr marL="1295465" lvl="3" indent="-381019">
              <a:buFont typeface="Arial" panose="020B0604020202020204" pitchFamily="34" charset="0"/>
              <a:buChar char="•"/>
            </a:pPr>
            <a:r>
              <a:rPr lang="en-US" sz="2400" dirty="0">
                <a:latin typeface="Gidole" panose="020B0604020202020204" charset="0"/>
              </a:rPr>
              <a:t>Y-axis: </a:t>
            </a:r>
            <a:r>
              <a:rPr lang="en-US" sz="2400" i="1" dirty="0">
                <a:latin typeface="Gidole" panose="020B0604020202020204" charset="0"/>
              </a:rPr>
              <a:t>dependent variable </a:t>
            </a:r>
            <a:endParaRPr lang="en-US" sz="2400" dirty="0">
              <a:latin typeface="Consolas" panose="020B0609020204030204" pitchFamily="49" charset="0"/>
            </a:endParaRPr>
          </a:p>
        </p:txBody>
      </p:sp>
    </p:spTree>
    <p:extLst>
      <p:ext uri="{BB962C8B-B14F-4D97-AF65-F5344CB8AC3E}">
        <p14:creationId xmlns:p14="http://schemas.microsoft.com/office/powerpoint/2010/main" val="2076626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1"/>
            <a:ext cx="10414196" cy="1468415"/>
          </a:xfrm>
          <a:prstGeom prst="rect">
            <a:avLst/>
          </a:prstGeom>
        </p:spPr>
        <p:txBody>
          <a:bodyPr wrap="square" lIns="0" tIns="0" rIns="0" bIns="0" rtlCol="0" anchor="t">
            <a:spAutoFit/>
          </a:bodyPr>
          <a:lstStyle/>
          <a:p>
            <a:pPr algn="ctr">
              <a:lnSpc>
                <a:spcPts val="6000"/>
              </a:lnSpc>
            </a:pPr>
            <a:r>
              <a:rPr lang="en-US" sz="3600" spc="250"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67" y="1955800"/>
            <a:ext cx="4064000" cy="4064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1600" y="2159000"/>
            <a:ext cx="3611437" cy="3611437"/>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5232400" y="3964718"/>
            <a:ext cx="27432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1434072" y="5867401"/>
            <a:ext cx="3368094" cy="666977"/>
          </a:xfrm>
          <a:prstGeom prst="rect">
            <a:avLst/>
          </a:prstGeom>
          <a:noFill/>
        </p:spPr>
        <p:txBody>
          <a:bodyPr wrap="square" rtlCol="0">
            <a:spAutoFit/>
          </a:bodyPr>
          <a:lstStyle/>
          <a:p>
            <a:r>
              <a:rPr lang="en-US" sz="1867" b="1" dirty="0">
                <a:latin typeface="Gidole" panose="02000503000000000000" pitchFamily="50" charset="0"/>
              </a:rPr>
              <a:t>Independent variable:</a:t>
            </a:r>
          </a:p>
          <a:p>
            <a:r>
              <a:rPr lang="en-US" sz="1867"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8138106" y="5858801"/>
            <a:ext cx="3368094" cy="954300"/>
          </a:xfrm>
          <a:prstGeom prst="rect">
            <a:avLst/>
          </a:prstGeom>
          <a:noFill/>
        </p:spPr>
        <p:txBody>
          <a:bodyPr wrap="square" rtlCol="0">
            <a:spAutoFit/>
          </a:bodyPr>
          <a:lstStyle/>
          <a:p>
            <a:r>
              <a:rPr lang="en-US" sz="1867" b="1" dirty="0">
                <a:latin typeface="Gidole" panose="02000503000000000000" pitchFamily="50" charset="0"/>
              </a:rPr>
              <a:t>Dependent variable: </a:t>
            </a:r>
          </a:p>
          <a:p>
            <a:r>
              <a:rPr lang="en-US" sz="1867"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34514443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Be careful about linearity!</a:t>
            </a:r>
          </a:p>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anscombe.xlsx</a:t>
            </a:r>
          </a:p>
        </p:txBody>
      </p:sp>
    </p:spTree>
    <p:extLst>
      <p:ext uri="{BB962C8B-B14F-4D97-AF65-F5344CB8AC3E}">
        <p14:creationId xmlns:p14="http://schemas.microsoft.com/office/powerpoint/2010/main" val="35885592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Produce a correlation matrix</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What is the strength of the relationship between weight and acceleration?</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Plot the relationship.</a:t>
            </a:r>
            <a:endParaRPr lang="en-US" sz="2400" dirty="0">
              <a:latin typeface="Gidole" panose="020B0604020202020204" charset="0"/>
            </a:endParaRPr>
          </a:p>
        </p:txBody>
      </p:sp>
    </p:spTree>
    <p:extLst>
      <p:ext uri="{BB962C8B-B14F-4D97-AF65-F5344CB8AC3E}">
        <p14:creationId xmlns:p14="http://schemas.microsoft.com/office/powerpoint/2010/main" val="905618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609600" y="279400"/>
          <a:ext cx="10972800" cy="2021840"/>
        </p:xfrm>
        <a:graphic>
          <a:graphicData uri="http://schemas.openxmlformats.org/drawingml/2006/table">
            <a:tbl>
              <a:tblPr firstRow="1" bandRow="1">
                <a:tableStyleId>{21E4AEA4-8DFA-4A89-87EB-49C32662AFE0}</a:tableStyleId>
              </a:tblPr>
              <a:tblGrid>
                <a:gridCol w="5486400">
                  <a:extLst>
                    <a:ext uri="{9D8B030D-6E8A-4147-A177-3AD203B41FA5}">
                      <a16:colId xmlns:a16="http://schemas.microsoft.com/office/drawing/2014/main" val="1509198100"/>
                    </a:ext>
                  </a:extLst>
                </a:gridCol>
                <a:gridCol w="54864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Correlation</a:t>
                      </a:r>
                    </a:p>
                  </a:txBody>
                  <a:tcPr marL="60960" marR="60960" marT="30480" marB="30480" anchor="ctr"/>
                </a:tc>
                <a:tc>
                  <a:txBody>
                    <a:bodyPr/>
                    <a:lstStyle/>
                    <a:p>
                      <a:pPr algn="ctr"/>
                      <a:r>
                        <a:rPr lang="en-US" sz="2900" dirty="0">
                          <a:latin typeface="Gidole" panose="02000503000000000000" pitchFamily="2" charset="0"/>
                        </a:rPr>
                        <a:t>Regression</a:t>
                      </a:r>
                      <a:endParaRPr lang="en-US" sz="2900" dirty="0"/>
                    </a:p>
                  </a:txBody>
                  <a:tcPr marL="60960" marR="60960" marT="30480" marB="30480" anchor="ctr"/>
                </a:tc>
                <a:extLst>
                  <a:ext uri="{0D108BD9-81ED-4DB2-BD59-A6C34878D82A}">
                    <a16:rowId xmlns:a16="http://schemas.microsoft.com/office/drawing/2014/main" val="452871791"/>
                  </a:ext>
                </a:extLst>
              </a:tr>
              <a:tr h="1158240">
                <a:tc>
                  <a:txBody>
                    <a:bodyPr/>
                    <a:lstStyle/>
                    <a:p>
                      <a:pPr algn="l"/>
                      <a:r>
                        <a:rPr lang="en-US" sz="2400" dirty="0">
                          <a:solidFill>
                            <a:schemeClr val="tx1">
                              <a:lumMod val="95000"/>
                              <a:lumOff val="5000"/>
                            </a:schemeClr>
                          </a:solidFill>
                          <a:latin typeface="Gidole" panose="02000503000000000000" pitchFamily="2" charset="0"/>
                        </a:rPr>
                        <a:t>Indicates the extent to which two variables move together linearly</a:t>
                      </a:r>
                    </a:p>
                  </a:txBody>
                  <a:tcPr marL="60960" marR="60960" marT="30480" marB="30480"/>
                </a:tc>
                <a:tc>
                  <a:txBody>
                    <a:bodyPr/>
                    <a:lstStyle/>
                    <a:p>
                      <a:pPr algn="l"/>
                      <a:r>
                        <a:rPr lang="en-US" sz="2400" dirty="0">
                          <a:solidFill>
                            <a:schemeClr val="tx1">
                              <a:lumMod val="95000"/>
                              <a:lumOff val="5000"/>
                            </a:schemeClr>
                          </a:solidFill>
                          <a:latin typeface="Gidole" panose="02000503000000000000" pitchFamily="2" charset="0"/>
                        </a:rPr>
                        <a:t>Indicates the estimated impact of a unit change of the independent variable </a:t>
                      </a:r>
                      <a:r>
                        <a:rPr lang="en-US" sz="2400" i="1" dirty="0">
                          <a:solidFill>
                            <a:schemeClr val="tx1">
                              <a:lumMod val="95000"/>
                              <a:lumOff val="5000"/>
                            </a:schemeClr>
                          </a:solidFill>
                          <a:latin typeface="Gidole" panose="02000503000000000000" pitchFamily="2" charset="0"/>
                        </a:rPr>
                        <a:t>X</a:t>
                      </a:r>
                      <a:r>
                        <a:rPr lang="en-US" sz="2400" dirty="0">
                          <a:solidFill>
                            <a:schemeClr val="tx1">
                              <a:lumMod val="95000"/>
                              <a:lumOff val="5000"/>
                            </a:schemeClr>
                          </a:solidFill>
                          <a:latin typeface="Gidole" panose="02000503000000000000" pitchFamily="2" charset="0"/>
                        </a:rPr>
                        <a:t> on the dependent variable </a:t>
                      </a:r>
                      <a:r>
                        <a:rPr lang="en-US" sz="2400" i="1" dirty="0">
                          <a:solidFill>
                            <a:schemeClr val="tx1">
                              <a:lumMod val="95000"/>
                              <a:lumOff val="5000"/>
                            </a:schemeClr>
                          </a:solidFill>
                          <a:latin typeface="Gidole" panose="02000503000000000000" pitchFamily="2" charset="0"/>
                        </a:rPr>
                        <a:t>Y</a:t>
                      </a:r>
                      <a:r>
                        <a:rPr lang="en-US" sz="2400" i="0" dirty="0">
                          <a:solidFill>
                            <a:schemeClr val="tx1">
                              <a:lumMod val="95000"/>
                              <a:lumOff val="5000"/>
                            </a:schemeClr>
                          </a:solidFill>
                          <a:latin typeface="Gidole" panose="02000503000000000000" pitchFamily="2" charset="0"/>
                        </a:rPr>
                        <a:t>.</a:t>
                      </a:r>
                      <a:endParaRPr lang="en-US" sz="24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590884" y="2882426"/>
            <a:ext cx="5486400" cy="2443942"/>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6154994" y="2867721"/>
            <a:ext cx="5486400" cy="24384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3046988"/>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Linear relationship between independent and dependent variable</a:t>
            </a:r>
          </a:p>
          <a:p>
            <a:pPr marL="495325" indent="-495325">
              <a:buAutoNum type="arabicPeriod"/>
            </a:pPr>
            <a:r>
              <a:rPr lang="en-US" sz="3200" dirty="0">
                <a:latin typeface="Gidole" panose="02000503000000000000" pitchFamily="2" charset="0"/>
              </a:rPr>
              <a:t>No influential cases</a:t>
            </a:r>
          </a:p>
          <a:p>
            <a:pPr marL="495325" indent="-495325">
              <a:buAutoNum type="arabicPeriod"/>
            </a:pPr>
            <a:r>
              <a:rPr lang="en-US" sz="3200" dirty="0">
                <a:solidFill>
                  <a:schemeClr val="bg1">
                    <a:lumMod val="50000"/>
                  </a:schemeClr>
                </a:solidFill>
                <a:latin typeface="Gidole" panose="02000503000000000000" pitchFamily="2" charset="0"/>
              </a:rPr>
              <a:t>Values of residuals are independent</a:t>
            </a:r>
          </a:p>
          <a:p>
            <a:pPr marL="495325" indent="-495325">
              <a:buAutoNum type="arabicPeriod"/>
            </a:pPr>
            <a:r>
              <a:rPr lang="en-US" sz="3200" dirty="0">
                <a:solidFill>
                  <a:schemeClr val="bg1">
                    <a:lumMod val="50000"/>
                  </a:schemeClr>
                </a:solidFill>
                <a:latin typeface="Gidole" panose="02000503000000000000" pitchFamily="2" charset="0"/>
              </a:rPr>
              <a:t>Variance of residuals is constant</a:t>
            </a:r>
          </a:p>
          <a:p>
            <a:pPr marL="495325" indent="-495325">
              <a:buAutoNum type="arabicPeriod"/>
            </a:pPr>
            <a:r>
              <a:rPr lang="en-US" sz="32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407106" y="4039487"/>
                <a:ext cx="9956800" cy="995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867" i="1">
                              <a:latin typeface="Cambria Math" panose="02040503050406030204" pitchFamily="18" charset="0"/>
                            </a:rPr>
                          </m:ctrlPr>
                        </m:sSubPr>
                        <m:e>
                          <m:r>
                            <a:rPr lang="en-US" sz="5867" i="1">
                              <a:latin typeface="Cambria Math" panose="02040503050406030204" pitchFamily="18" charset="0"/>
                            </a:rPr>
                            <m:t>𝑌</m:t>
                          </m:r>
                        </m:e>
                        <m:sub>
                          <m:r>
                            <a:rPr lang="en-US" sz="5867" i="1">
                              <a:latin typeface="Cambria Math" panose="02040503050406030204" pitchFamily="18" charset="0"/>
                            </a:rPr>
                            <m:t>𝑖</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r>
                        <a:rPr lang="en-US" sz="5867" i="1">
                          <a:latin typeface="Cambria Math" panose="02040503050406030204" pitchFamily="18" charset="0"/>
                          <a:ea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𝜀</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407106" y="4039487"/>
                <a:ext cx="9956800" cy="995209"/>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2220004" y="3827867"/>
            <a:ext cx="863600" cy="42459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267361" y="3126293"/>
            <a:ext cx="2279491" cy="748795"/>
          </a:xfrm>
          <a:prstGeom prst="rect">
            <a:avLst/>
          </a:prstGeom>
          <a:noFill/>
        </p:spPr>
        <p:txBody>
          <a:bodyPr wrap="square" rtlCol="0">
            <a:spAutoFit/>
          </a:bodyPr>
          <a:lstStyle/>
          <a:p>
            <a:r>
              <a:rPr lang="en-US" sz="2133"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4099604" y="369366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083604" y="3147949"/>
            <a:ext cx="2279491" cy="420564"/>
          </a:xfrm>
          <a:prstGeom prst="rect">
            <a:avLst/>
          </a:prstGeom>
          <a:noFill/>
        </p:spPr>
        <p:txBody>
          <a:bodyPr wrap="square" rtlCol="0">
            <a:spAutoFit/>
          </a:bodyPr>
          <a:lstStyle/>
          <a:p>
            <a:r>
              <a:rPr lang="en-US" sz="2133"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5899847" y="344345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4883847" y="2897739"/>
            <a:ext cx="2279491" cy="420564"/>
          </a:xfrm>
          <a:prstGeom prst="rect">
            <a:avLst/>
          </a:prstGeom>
          <a:noFill/>
        </p:spPr>
        <p:txBody>
          <a:bodyPr wrap="square" rtlCol="0">
            <a:spAutoFit/>
          </a:bodyPr>
          <a:lstStyle/>
          <a:p>
            <a:r>
              <a:rPr lang="en-US" sz="2133"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7899951" y="3411295"/>
            <a:ext cx="0" cy="69250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315200" y="2595626"/>
            <a:ext cx="2279491" cy="748795"/>
          </a:xfrm>
          <a:prstGeom prst="rect">
            <a:avLst/>
          </a:prstGeom>
          <a:noFill/>
        </p:spPr>
        <p:txBody>
          <a:bodyPr wrap="square" rtlCol="0">
            <a:spAutoFit/>
          </a:bodyPr>
          <a:lstStyle/>
          <a:p>
            <a:r>
              <a:rPr lang="en-US" sz="2133"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9423952" y="3537799"/>
            <a:ext cx="634449" cy="61476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9513703" y="2897739"/>
            <a:ext cx="2279491" cy="420564"/>
          </a:xfrm>
          <a:prstGeom prst="rect">
            <a:avLst/>
          </a:prstGeom>
          <a:noFill/>
        </p:spPr>
        <p:txBody>
          <a:bodyPr wrap="square" rtlCol="0">
            <a:spAutoFit/>
          </a:bodyPr>
          <a:lstStyle/>
          <a:p>
            <a:r>
              <a:rPr lang="en-US" sz="2133"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59099" y="1358972"/>
            <a:ext cx="9956800" cy="2062103"/>
          </a:xfrm>
          <a:prstGeom prst="rect">
            <a:avLst/>
          </a:prstGeom>
          <a:noFill/>
        </p:spPr>
        <p:txBody>
          <a:bodyPr wrap="square" rtlCol="0">
            <a:spAutoFit/>
          </a:bodyPr>
          <a:lstStyle/>
          <a:p>
            <a:r>
              <a:rPr lang="en-US" sz="3200" dirty="0">
                <a:latin typeface="Gidole" panose="02000503000000000000" pitchFamily="2" charset="0"/>
              </a:rPr>
              <a:t>Ho: No relationship between X and Y. The slope equals zero.</a:t>
            </a:r>
          </a:p>
          <a:p>
            <a:r>
              <a:rPr lang="en-US" sz="32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1574800" y="3458345"/>
            <a:ext cx="4768183" cy="2865983"/>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6299102" y="3458345"/>
            <a:ext cx="4768183" cy="2865983"/>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733709" y="128063"/>
                <a:ext cx="9956800" cy="1019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867" i="1">
                          <a:latin typeface="Cambria Math" panose="02040503050406030204" pitchFamily="18" charset="0"/>
                        </a:rPr>
                        <m:t>𝑅𝑒𝑠𝑖𝑑𝑢𝑎𝑙</m:t>
                      </m:r>
                      <m:r>
                        <a:rPr lang="en-US" sz="5867" i="1">
                          <a:latin typeface="Cambria Math" panose="02040503050406030204" pitchFamily="18" charset="0"/>
                        </a:rPr>
                        <m:t>=</m:t>
                      </m:r>
                      <m:r>
                        <a:rPr lang="en-US" sz="5867" i="1">
                          <a:latin typeface="Cambria Math" panose="02040503050406030204" pitchFamily="18" charset="0"/>
                        </a:rPr>
                        <m:t>𝑌</m:t>
                      </m:r>
                      <m:r>
                        <a:rPr lang="en-US" sz="5867" i="1">
                          <a:latin typeface="Cambria Math" panose="02040503050406030204" pitchFamily="18" charset="0"/>
                        </a:rPr>
                        <m:t>−</m:t>
                      </m:r>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733709" y="128063"/>
                <a:ext cx="9956800" cy="1019638"/>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254000" y="2409832"/>
            <a:ext cx="5892800" cy="3574965"/>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2409832"/>
            <a:ext cx="4775200" cy="347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3505200" y="939800"/>
            <a:ext cx="4318000" cy="2794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3606800" y="972768"/>
            <a:ext cx="5486400" cy="31674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2003346" y="3512959"/>
            <a:ext cx="1873091" cy="338554"/>
          </a:xfrm>
          <a:prstGeom prst="rect">
            <a:avLst/>
          </a:prstGeom>
          <a:noFill/>
        </p:spPr>
        <p:txBody>
          <a:bodyPr wrap="square" rtlCol="0">
            <a:spAutoFit/>
          </a:bodyPr>
          <a:lstStyle/>
          <a:p>
            <a:r>
              <a:rPr lang="en-US" sz="16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2069432" y="3992155"/>
            <a:ext cx="1873091" cy="338554"/>
          </a:xfrm>
          <a:prstGeom prst="rect">
            <a:avLst/>
          </a:prstGeom>
          <a:noFill/>
        </p:spPr>
        <p:txBody>
          <a:bodyPr wrap="square" rtlCol="0">
            <a:spAutoFit/>
          </a:bodyPr>
          <a:lstStyle/>
          <a:p>
            <a:r>
              <a:rPr lang="en-US" sz="16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relationship between weight (X) and acceleration (Y)?</a:t>
            </a:r>
            <a:endParaRPr lang="en-US" sz="24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mpg-regression-drill.xlsx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linear trend between weight (X) and displacement (Y)?</a:t>
            </a:r>
            <a:endParaRPr lang="en-US" sz="24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6356803" cy="2215991"/>
          </a:xfrm>
          <a:prstGeom prst="rect">
            <a:avLst/>
          </a:prstGeom>
        </p:spPr>
        <p:txBody>
          <a:bodyPr wrap="square" lIns="0" tIns="0" rIns="0" bIns="0" rtlCol="0" anchor="t">
            <a:spAutoFit/>
          </a:bodyPr>
          <a:lstStyle/>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295465" lvl="3" indent="-381019">
              <a:buFont typeface="Arial" panose="020B0604020202020204" pitchFamily="34" charset="0"/>
              <a:buChar char="•"/>
            </a:pPr>
            <a:r>
              <a:rPr lang="en-US" sz="2400" i="1" dirty="0">
                <a:solidFill>
                  <a:srgbClr val="000000"/>
                </a:solidFill>
                <a:latin typeface="Gidole" panose="020B0604020202020204" charset="0"/>
                <a:ea typeface="Roboto Mono" pitchFamily="2" charset="0"/>
              </a:rPr>
              <a:t>Do ice cream cones influence shark attacks?</a:t>
            </a:r>
            <a:endParaRPr lang="en-US" sz="24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609600" y="127564"/>
            <a:ext cx="10116004" cy="1559338"/>
          </a:xfrm>
          <a:prstGeom prst="rect">
            <a:avLst/>
          </a:prstGeom>
        </p:spPr>
        <p:txBody>
          <a:bodyPr wrap="square" lIns="0" tIns="0" rIns="0" bIns="0" rtlCol="0" anchor="t">
            <a:spAutoFit/>
          </a:bodyPr>
          <a:lstStyle/>
          <a:p>
            <a:pPr>
              <a:lnSpc>
                <a:spcPct val="150000"/>
              </a:lnSpc>
              <a:spcBef>
                <a:spcPct val="0"/>
              </a:spcBef>
            </a:pPr>
            <a:r>
              <a:rPr lang="en-US" sz="36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00" y="3294929"/>
            <a:ext cx="1524000" cy="1524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06801" y="3294930"/>
            <a:ext cx="1523999" cy="1523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1676400" y="3987800"/>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3604" y="2260600"/>
            <a:ext cx="1524000" cy="1524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963605" y="4953001"/>
            <a:ext cx="1523999" cy="1523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8604208" y="3479579"/>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8369087" y="4685655"/>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3200" y="2867862"/>
            <a:ext cx="2336800" cy="23368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457200" y="3713747"/>
            <a:ext cx="3606800" cy="1290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7273006" y="2565400"/>
            <a:ext cx="34544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7321825" y="5187869"/>
            <a:ext cx="3454400" cy="149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4267200" y="3175000"/>
            <a:ext cx="2844800" cy="508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4267200" y="5003800"/>
            <a:ext cx="3005806" cy="940307"/>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108965" y="2730191"/>
            <a:ext cx="3132832" cy="666977"/>
          </a:xfrm>
          <a:prstGeom prst="rect">
            <a:avLst/>
          </a:prstGeom>
          <a:noFill/>
        </p:spPr>
        <p:txBody>
          <a:bodyPr wrap="square" rtlCol="0">
            <a:spAutoFit/>
          </a:bodyPr>
          <a:lstStyle/>
          <a:p>
            <a:r>
              <a:rPr lang="en-US" sz="1867" dirty="0">
                <a:latin typeface="Gidole" panose="02000503000000000000" pitchFamily="2" charset="0"/>
              </a:rPr>
              <a:t>What % is explained here? </a:t>
            </a:r>
            <a:r>
              <a:rPr lang="en-US" sz="1867" i="1" dirty="0">
                <a:latin typeface="Gidole" panose="02000503000000000000" pitchFamily="2" charset="0"/>
              </a:rPr>
              <a:t>This is r-square</a:t>
            </a:r>
            <a:endParaRPr lang="en-US" sz="1867"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4200062" y="5710103"/>
            <a:ext cx="3959649" cy="379656"/>
          </a:xfrm>
          <a:prstGeom prst="rect">
            <a:avLst/>
          </a:prstGeom>
          <a:noFill/>
        </p:spPr>
        <p:txBody>
          <a:bodyPr wrap="square" rtlCol="0">
            <a:spAutoFit/>
          </a:bodyPr>
          <a:lstStyle/>
          <a:p>
            <a:r>
              <a:rPr lang="en-US" sz="1867"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5440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6360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r h="86360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4083660833"/>
                  </a:ext>
                </a:extLst>
              </a:tr>
              <a:tr h="86360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8488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7376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5% of the variability in Y is explained by X</a:t>
                      </a:r>
                    </a:p>
                  </a:txBody>
                  <a:tcPr marL="60960" marR="60960" marT="30480" marB="30480"/>
                </a:tc>
                <a:extLst>
                  <a:ext uri="{0D108BD9-81ED-4DB2-BD59-A6C34878D82A}">
                    <a16:rowId xmlns:a16="http://schemas.microsoft.com/office/drawing/2014/main" val="2966503040"/>
                  </a:ext>
                </a:extLst>
              </a:tr>
              <a:tr h="87376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66% of the variability in Y is explained by X</a:t>
                      </a:r>
                    </a:p>
                  </a:txBody>
                  <a:tcPr marL="60960" marR="60960" marT="30480" marB="30480"/>
                </a:tc>
                <a:extLst>
                  <a:ext uri="{0D108BD9-81ED-4DB2-BD59-A6C34878D82A}">
                    <a16:rowId xmlns:a16="http://schemas.microsoft.com/office/drawing/2014/main" val="4083660833"/>
                  </a:ext>
                </a:extLst>
              </a:tr>
              <a:tr h="87376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92% of the variability in Y is explained by X</a:t>
                      </a: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10999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219200" y="1356399"/>
                <a:ext cx="9956800" cy="6461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a:p>
                <a:endParaRPr lang="en-US" sz="5867"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=10+.5∗</m:t>
                      </m:r>
                      <m:r>
                        <a:rPr lang="en-US" sz="5867" b="1" i="1">
                          <a:solidFill>
                            <a:schemeClr val="tx2">
                              <a:lumMod val="60000"/>
                              <a:lumOff val="40000"/>
                            </a:schemeClr>
                          </a:solidFill>
                          <a:latin typeface="Cambria Math" panose="02040503050406030204" pitchFamily="18" charset="0"/>
                        </a:rPr>
                        <m:t>𝟒</m:t>
                      </m:r>
                    </m:oMath>
                  </m:oMathPara>
                </a14:m>
                <a:endParaRPr lang="en-US" sz="5867" b="1" dirty="0">
                  <a:latin typeface="Gidole" panose="02000503000000000000" pitchFamily="2" charset="0"/>
                </a:endParaRPr>
              </a:p>
              <a:p>
                <a:endParaRPr lang="en-US" sz="5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867" b="1" i="1">
                          <a:solidFill>
                            <a:schemeClr val="tx2"/>
                          </a:solidFill>
                          <a:latin typeface="Cambria Math" panose="02040503050406030204" pitchFamily="18" charset="0"/>
                        </a:rPr>
                        <m:t>𝟏𝟐</m:t>
                      </m:r>
                      <m:r>
                        <a:rPr lang="en-US" sz="5867" i="1">
                          <a:latin typeface="Cambria Math" panose="02040503050406030204" pitchFamily="18" charset="0"/>
                        </a:rPr>
                        <m:t>=10+2</m:t>
                      </m:r>
                    </m:oMath>
                  </m:oMathPara>
                </a14:m>
                <a:endParaRPr lang="en-US" sz="5867" dirty="0">
                  <a:latin typeface="Gidole" panose="02000503000000000000" pitchFamily="2" charset="0"/>
                </a:endParaRPr>
              </a:p>
              <a:p>
                <a:endParaRPr lang="en-US" sz="5867" dirty="0">
                  <a:latin typeface="Gidole" panose="02000503000000000000" pitchFamily="2" charset="0"/>
                </a:endParaRPr>
              </a:p>
              <a:p>
                <a:r>
                  <a:rPr lang="en-US" sz="5867"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219200" y="1356399"/>
                <a:ext cx="9956800" cy="646132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7220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mpg-regression-diagnostics.xlsx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458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housing-regression-diagnostics-drill.xlsx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dirty="0">
                <a:latin typeface="Consolas" panose="020B0609020204030204" pitchFamily="49"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1026" name="Picture 2" descr="Data... You never know what's gonna come through that attachment   Quote">
            <a:extLst>
              <a:ext uri="{FF2B5EF4-FFF2-40B4-BE49-F238E27FC236}">
                <a16:creationId xmlns:a16="http://schemas.microsoft.com/office/drawing/2014/main" id="{C808A624-8B89-41B9-AC4A-6ACAFB3218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41" b="17922"/>
          <a:stretch/>
        </p:blipFill>
        <p:spPr bwMode="auto">
          <a:xfrm>
            <a:off x="2054432" y="92136"/>
            <a:ext cx="8300852" cy="6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1">
            <a:extLst>
              <a:ext uri="{FF2B5EF4-FFF2-40B4-BE49-F238E27FC236}">
                <a16:creationId xmlns:a16="http://schemas.microsoft.com/office/drawing/2014/main" id="{BCE76BBB-6E7A-41F1-B593-3C0270138734}"/>
              </a:ext>
            </a:extLst>
          </p:cNvPr>
          <p:cNvPicPr>
            <a:picLocks noChangeAspect="1"/>
          </p:cNvPicPr>
          <p:nvPr/>
        </p:nvPicPr>
        <p:blipFill>
          <a:blip r:embed="rId5"/>
          <a:stretch>
            <a:fillRect/>
          </a:stretch>
        </p:blipFill>
        <p:spPr>
          <a:xfrm>
            <a:off x="1312893" y="1673386"/>
            <a:ext cx="8912618" cy="4773202"/>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00" dirty="0">
                <a:latin typeface="Gidole" panose="02000503000000000000" pitchFamily="50" charset="0"/>
              </a:rPr>
              <a:t>File: </a:t>
            </a:r>
            <a:r>
              <a:rPr lang="en-US" sz="2600" dirty="0">
                <a:latin typeface="Consolas" panose="020B0609020204030204" pitchFamily="49" charset="0"/>
                <a:ea typeface="Roboto Mono" pitchFamily="2" charset="0"/>
              </a:rPr>
              <a:t>orders.xlsx</a:t>
            </a:r>
          </a:p>
          <a:p>
            <a:endParaRPr lang="en-US" sz="2600" dirty="0">
              <a:latin typeface="Roboto Mono" pitchFamily="2" charset="0"/>
              <a:ea typeface="Roboto Mono" pitchFamily="2" charset="0"/>
            </a:endParaRP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Date</a:t>
            </a:r>
            <a:r>
              <a:rPr lang="en-US" sz="2600" dirty="0">
                <a:latin typeface="Gidole" panose="02000503000000000000" pitchFamily="50" charset="0"/>
                <a:ea typeface="Roboto Mono" pitchFamily="2" charset="0"/>
              </a:rPr>
              <a:t> column to a month data type.</a:t>
            </a: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Account </a:t>
            </a:r>
            <a:r>
              <a:rPr lang="en-US" sz="2600" dirty="0">
                <a:latin typeface="Gidole" panose="02000503000000000000" pitchFamily="50" charset="0"/>
                <a:ea typeface="Roboto Mono" pitchFamily="2" charset="0"/>
              </a:rPr>
              <a:t>column to proper case.</a:t>
            </a:r>
          </a:p>
          <a:p>
            <a:pPr marL="495325" indent="-495325">
              <a:buFont typeface="+mj-lt"/>
              <a:buAutoNum type="arabicPeriod"/>
            </a:pPr>
            <a:r>
              <a:rPr lang="en-US" sz="2600" dirty="0">
                <a:latin typeface="Gidole" panose="02000503000000000000" pitchFamily="50" charset="0"/>
                <a:ea typeface="Roboto Mono" pitchFamily="2" charset="0"/>
              </a:rPr>
              <a:t>Split the </a:t>
            </a:r>
            <a:r>
              <a:rPr lang="en-US" sz="2600" dirty="0">
                <a:latin typeface="Consolas" panose="020B0609020204030204" pitchFamily="49" charset="0"/>
                <a:ea typeface="Roboto Mono" pitchFamily="2" charset="0"/>
              </a:rPr>
              <a:t>Opportunity</a:t>
            </a:r>
            <a:r>
              <a:rPr lang="en-US" sz="2600"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00" dirty="0">
                <a:latin typeface="Consolas" panose="020B0609020204030204" pitchFamily="49" charset="0"/>
                <a:ea typeface="Roboto Mono" pitchFamily="2" charset="0"/>
              </a:rPr>
              <a:t>Vendor</a:t>
            </a:r>
          </a:p>
          <a:p>
            <a:pPr marL="800140" lvl="1" indent="-495325">
              <a:buFont typeface="+mj-lt"/>
              <a:buAutoNum type="alphaUcPeriod"/>
            </a:pPr>
            <a:r>
              <a:rPr lang="en-US" sz="2600" dirty="0">
                <a:latin typeface="Consolas" panose="020B0609020204030204" pitchFamily="49" charset="0"/>
                <a:ea typeface="Roboto Mono" pitchFamily="2" charset="0"/>
              </a:rPr>
              <a:t>Status</a:t>
            </a:r>
          </a:p>
          <a:p>
            <a:pPr marL="800140" lvl="1" indent="-495325">
              <a:buFont typeface="+mj-lt"/>
              <a:buAutoNum type="alphaUcPeriod"/>
            </a:pPr>
            <a:r>
              <a:rPr lang="en-US" sz="2600" dirty="0">
                <a:latin typeface="Consolas" panose="020B0609020204030204" pitchFamily="49"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Use drills when helpful</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281FAC-BDBB-A68D-C258-8517CC114319}"/>
              </a:ext>
            </a:extLst>
          </p:cNvPr>
          <p:cNvSpPr txBox="1"/>
          <p:nvPr/>
        </p:nvSpPr>
        <p:spPr>
          <a:xfrm>
            <a:off x="466925" y="1596241"/>
            <a:ext cx="463152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Prizes for participating!-</a:t>
            </a:r>
          </a:p>
        </p:txBody>
      </p:sp>
    </p:spTree>
    <p:extLst>
      <p:ext uri="{BB962C8B-B14F-4D97-AF65-F5344CB8AC3E}">
        <p14:creationId xmlns:p14="http://schemas.microsoft.com/office/powerpoint/2010/main" val="806353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52267"/>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Consolas" panose="020B0609020204030204" pitchFamily="49"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TotalTime>
  <Words>15666</Words>
  <Application>Microsoft Office PowerPoint</Application>
  <PresentationFormat>Widescreen</PresentationFormat>
  <Paragraphs>1491</Paragraphs>
  <Slides>224</Slides>
  <Notes>211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224</vt:i4>
      </vt:variant>
    </vt:vector>
  </HeadingPairs>
  <TitlesOfParts>
    <vt:vector size="243"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cp:lastModifiedBy>
  <cp:revision>202</cp:revision>
  <dcterms:created xsi:type="dcterms:W3CDTF">2019-10-19T21:47:18Z</dcterms:created>
  <dcterms:modified xsi:type="dcterms:W3CDTF">2022-05-16T20:45:10Z</dcterms:modified>
</cp:coreProperties>
</file>